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2818022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ru-RU" b="1" dirty="0" smtClean="0"/>
              <a:t>Научно-технолошка револуција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6788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2281" y="603735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dirty="0"/>
              <a:t>Социјалне импликације научно-технолошке </a:t>
            </a:r>
            <a:r>
              <a:rPr lang="sr-Cyrl-RS" dirty="0" smtClean="0"/>
              <a:t>револуције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У савременом друштву, врши се низ друштвених промена. Многе од њих дешавају се само у појединим друштвима, али има и промена које се могу означити као </a:t>
            </a:r>
            <a:r>
              <a:rPr lang="ru-RU" b="1" dirty="0"/>
              <a:t>опште за сва конкретна друштва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endParaRPr lang="ru-RU" b="1" dirty="0"/>
          </a:p>
          <a:p>
            <a:pPr algn="just"/>
            <a:r>
              <a:rPr lang="ru-RU" b="1" dirty="0" smtClean="0"/>
              <a:t>Промене </a:t>
            </a:r>
            <a:r>
              <a:rPr lang="ru-RU" b="1" dirty="0"/>
              <a:t>у класној структури </a:t>
            </a:r>
            <a:r>
              <a:rPr lang="ru-RU" dirty="0"/>
              <a:t>савременог друштва указују на пораст друштвене улоге средњих слојева, пре свега интелигениије. Припадници </a:t>
            </a:r>
            <a:r>
              <a:rPr lang="ru-RU" b="1" dirty="0"/>
              <a:t>интелигенције</a:t>
            </a:r>
            <a:r>
              <a:rPr lang="ru-RU" dirty="0"/>
              <a:t>, било као друштвени или као приватни службеници, добијају стварну власт над привредом и конституишу се у </a:t>
            </a:r>
            <a:r>
              <a:rPr lang="ru-RU" b="1" dirty="0"/>
              <a:t>бирократију</a:t>
            </a:r>
            <a:r>
              <a:rPr lang="ru-RU" dirty="0"/>
              <a:t> која представља један од најзанимљивијих феномена модерног друштва и предмет је истраживања и многих расправа у друштвеним, посебно социолошким наукама.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05942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16692"/>
            <a:ext cx="10820400" cy="5501993"/>
          </a:xfrm>
        </p:spPr>
        <p:txBody>
          <a:bodyPr/>
          <a:lstStyle/>
          <a:p>
            <a:pPr algn="just"/>
            <a:endParaRPr lang="ru-RU" dirty="0" smtClean="0"/>
          </a:p>
          <a:p>
            <a:pPr algn="just"/>
            <a:r>
              <a:rPr lang="ru-RU" dirty="0" smtClean="0"/>
              <a:t>Социјалне </a:t>
            </a:r>
            <a:r>
              <a:rPr lang="ru-RU" dirty="0"/>
              <a:t>промене у савременом друштву означавају </a:t>
            </a:r>
            <a:r>
              <a:rPr lang="ru-RU" b="1" dirty="0"/>
              <a:t>побољшање друштвеног и </a:t>
            </a:r>
            <a:r>
              <a:rPr lang="ru-RU" b="1" dirty="0" smtClean="0"/>
              <a:t>материјалног </a:t>
            </a:r>
            <a:r>
              <a:rPr lang="ru-RU" b="1" dirty="0"/>
              <a:t>положаја радничке класе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Пренаглашавање </a:t>
            </a:r>
            <a:r>
              <a:rPr lang="ru-RU" dirty="0"/>
              <a:t>друштвене улоге </a:t>
            </a:r>
            <a:r>
              <a:rPr lang="ru-RU" b="1" dirty="0"/>
              <a:t>средњих слојева</a:t>
            </a:r>
            <a:r>
              <a:rPr lang="ru-RU" dirty="0"/>
              <a:t>, посебно </a:t>
            </a:r>
            <a:r>
              <a:rPr lang="ru-RU" b="1" dirty="0"/>
              <a:t>интелигенције</a:t>
            </a:r>
            <a:r>
              <a:rPr lang="ru-RU" dirty="0"/>
              <a:t>, у савременом друштву, често служи за објашњење и оправдање, </a:t>
            </a:r>
            <a:r>
              <a:rPr lang="ru-RU" b="1" dirty="0"/>
              <a:t>технократизма и техноменаџеризма</a:t>
            </a:r>
            <a:r>
              <a:rPr lang="ru-RU" dirty="0"/>
              <a:t>. Техноменаџерски монопол у располагању капиталом постао </a:t>
            </a:r>
            <a:r>
              <a:rPr lang="ru-RU" dirty="0" smtClean="0"/>
              <a:t>је</a:t>
            </a:r>
            <a:r>
              <a:rPr lang="en-GB" dirty="0" smtClean="0"/>
              <a:t> </a:t>
            </a:r>
            <a:r>
              <a:rPr lang="ru-RU" dirty="0"/>
              <a:t>саставни део класне структуре капитализма. Технократизам као нови облик и носилац отуђене друштвене моћи, настоји да своју улогу прикаже, као неизбежну друштвену потребу, присвајајући себи и улогу </a:t>
            </a:r>
            <a:r>
              <a:rPr lang="ru-RU" dirty="0" smtClean="0"/>
              <a:t>чиниоца </a:t>
            </a:r>
            <a:r>
              <a:rPr lang="ru-RU" dirty="0"/>
              <a:t>економског, па и друштвеног прогреса.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37748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5482"/>
            <a:ext cx="10820400" cy="5613204"/>
          </a:xfrm>
        </p:spPr>
        <p:txBody>
          <a:bodyPr/>
          <a:lstStyle/>
          <a:p>
            <a:pPr algn="just"/>
            <a:r>
              <a:rPr lang="ru-RU" b="1" dirty="0" smtClean="0"/>
              <a:t>Промене </a:t>
            </a:r>
            <a:r>
              <a:rPr lang="ru-RU" b="1" dirty="0"/>
              <a:t>у економској и класној структури </a:t>
            </a:r>
            <a:r>
              <a:rPr lang="ru-RU" dirty="0"/>
              <a:t>имају за последицу низ промена у политичком животу савременог друштва. Међутим, најзначајније промене у овом погледу огледају се у </a:t>
            </a:r>
            <a:r>
              <a:rPr lang="ru-RU" b="1" dirty="0"/>
              <a:t>јачању улоге државе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У земљама развијеног капитализма држава штити основне институције капиталистичког друштва у ком циљу може давати и одређене концесије радничкој класи. У </a:t>
            </a:r>
            <a:r>
              <a:rPr lang="ru-RU" dirty="0"/>
              <a:t>земљама у развоју држава најчешће штити националну независност и води политику убрзаног економског развоја.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17542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06628"/>
            <a:ext cx="10820400" cy="5712058"/>
          </a:xfrm>
        </p:spPr>
        <p:txBody>
          <a:bodyPr/>
          <a:lstStyle/>
          <a:p>
            <a:pPr algn="just"/>
            <a:r>
              <a:rPr lang="ru-RU" dirty="0"/>
              <a:t>У оваквим условима „држава се све више претвара у својеврсну </a:t>
            </a:r>
            <a:r>
              <a:rPr lang="ru-RU" b="1" dirty="0"/>
              <a:t>дивовску корпорацију </a:t>
            </a:r>
            <a:r>
              <a:rPr lang="ru-RU" dirty="0"/>
              <a:t>која уводи нова средства и организације да би могла успешно одговорити повећаним и све сложенијим друштвеним захтевима и потребама у области управљања, јавних служби и нараслих старих и нових проблема и изазова модерне </a:t>
            </a:r>
            <a:r>
              <a:rPr lang="ru-RU" dirty="0" smtClean="0"/>
              <a:t>цивилизације</a:t>
            </a:r>
            <a:r>
              <a:rPr lang="en-GB" dirty="0" smtClean="0"/>
              <a:t>.</a:t>
            </a:r>
          </a:p>
          <a:p>
            <a:pPr algn="just"/>
            <a:r>
              <a:rPr lang="sr-Cyrl-RS" dirty="0"/>
              <a:t>С</a:t>
            </a:r>
            <a:r>
              <a:rPr lang="ru-RU" dirty="0" smtClean="0"/>
              <a:t>тално </a:t>
            </a:r>
            <a:r>
              <a:rPr lang="ru-RU" dirty="0"/>
              <a:t>је расла улога државе као предузетника у секторима привреде за које приватни капитал није изворно заинтересован, а држава јесте (нпр. производња оружја). Затим, ту је потреба организовања и финансирања јавних (друштвених) делатности. И једна, нарочито развијена у западним земљама, функција у прерасподели националног дохотка у корист свих друштвених слојева и остваривања гарантоване социјалне заштите становништва, у вези са запосленошћу и минимумом материјалне егзистенције и здравствене заштите. Због вршења ових функција, држава се означава као </a:t>
            </a:r>
            <a:r>
              <a:rPr lang="ru-RU" b="1" dirty="0"/>
              <a:t>„социјална држава или „држава благостања”.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1803514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04336"/>
            <a:ext cx="10820400" cy="5514350"/>
          </a:xfrm>
        </p:spPr>
        <p:txBody>
          <a:bodyPr/>
          <a:lstStyle/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У </a:t>
            </a:r>
            <a:r>
              <a:rPr lang="ru-RU" dirty="0"/>
              <a:t>области друштвене свести промене указују да продире </a:t>
            </a:r>
            <a:r>
              <a:rPr lang="ru-RU" b="1" dirty="0"/>
              <a:t>научни поглед на свет. </a:t>
            </a:r>
            <a:r>
              <a:rPr lang="ru-RU" dirty="0" smtClean="0"/>
              <a:t>Захваљујући </a:t>
            </a:r>
            <a:r>
              <a:rPr lang="ru-RU" dirty="0"/>
              <a:t>снажном развоју, пре свега, природних наука, у савременом друштву наука постаје елемент производних снага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ru-RU" dirty="0" smtClean="0"/>
          </a:p>
          <a:p>
            <a:pPr algn="just"/>
            <a:r>
              <a:rPr lang="sr-Cyrl-RS" dirty="0"/>
              <a:t>У савременом друштву једна од његових битних обележја су промене настале </a:t>
            </a:r>
            <a:r>
              <a:rPr lang="sr-Cyrl-RS" b="1" dirty="0"/>
              <a:t>у образовању</a:t>
            </a:r>
            <a:r>
              <a:rPr lang="sr-Cyrl-RS" dirty="0"/>
              <a:t>, тј. пораст значаја знања. Знање постаје основни развојни ресурс, а образовање, образовна делатност, најзначајнија друштвена делатност.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00111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5482"/>
            <a:ext cx="10820400" cy="5613204"/>
          </a:xfrm>
        </p:spPr>
        <p:txBody>
          <a:bodyPr/>
          <a:lstStyle/>
          <a:p>
            <a:pPr algn="just"/>
            <a:r>
              <a:rPr lang="ru-RU" dirty="0"/>
              <a:t>У савременом друштву значајне су и промене које настају у </a:t>
            </a:r>
            <a:r>
              <a:rPr lang="ru-RU" b="1" dirty="0"/>
              <a:t>породичним односима</a:t>
            </a:r>
            <a:r>
              <a:rPr lang="ru-RU" dirty="0"/>
              <a:t>. Промене у породици имају за последицу, поред осталог, њену трансформацију у економском погледу од произвођачке у потрошачку друштвену групу. Наиме, одрасли чланови породице економски постају самосталнији, међу њима постоји равноправност. Чланови породице све већи део времена проводе ван ње</a:t>
            </a:r>
            <a:r>
              <a:rPr lang="ru-RU" dirty="0" smtClean="0"/>
              <a:t>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Међутим</a:t>
            </a:r>
            <a:r>
              <a:rPr lang="ru-RU" dirty="0"/>
              <a:t>, промене у функцијама </a:t>
            </a:r>
            <a:r>
              <a:rPr lang="ru-RU" dirty="0" smtClean="0"/>
              <a:t>породице нису </a:t>
            </a:r>
            <a:r>
              <a:rPr lang="ru-RU" dirty="0"/>
              <a:t>довеле до њеног нестанка. Функције породице само су промениле свој друштвени облик, тј. породица неће нестати зато што су њене функције промениле облик и што их различито доживљавамо.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0873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17838"/>
            <a:ext cx="10820400" cy="5600847"/>
          </a:xfrm>
        </p:spPr>
        <p:txBody>
          <a:bodyPr/>
          <a:lstStyle/>
          <a:p>
            <a:pPr algn="just"/>
            <a:r>
              <a:rPr lang="ru-RU" dirty="0"/>
              <a:t>Посебан проблем, нарочито у развијеним земљама, савременог друштва представља </a:t>
            </a:r>
            <a:r>
              <a:rPr lang="ru-RU" b="1" dirty="0"/>
              <a:t>коришћење слободног времена</a:t>
            </a:r>
            <a:r>
              <a:rPr lang="ru-RU" dirty="0"/>
              <a:t>. Наиме, развојем производних снага дужина радног дана је знатно скраћена, и човеку остаје изван радног времена знатан део времена које се означава као ванрадно, а у оквиру тог времена остаје и слободно време</a:t>
            </a:r>
            <a:r>
              <a:rPr lang="ru-RU" dirty="0" smtClean="0"/>
              <a:t>.</a:t>
            </a:r>
          </a:p>
          <a:p>
            <a:pPr algn="just"/>
            <a:endParaRPr lang="ru-RU"/>
          </a:p>
          <a:p>
            <a:pPr algn="just"/>
            <a:endParaRPr lang="ru-RU" dirty="0" smtClean="0"/>
          </a:p>
          <a:p>
            <a:pPr algn="just"/>
            <a:r>
              <a:rPr lang="ru-RU" dirty="0"/>
              <a:t>Наиме, слободно време је део ванрадног времена у коме човек врши активности које слободно бира ради сопственог задовољства, уживајући у самим активностима или у последицама које оне изазивају. Овако одређено слободно време може се користити за одмарање, разоноду и активности које доприносе развоју личности</a:t>
            </a:r>
            <a:r>
              <a:rPr lang="ru-RU" dirty="0" smtClean="0"/>
              <a:t>.</a:t>
            </a:r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94423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4373"/>
            <a:ext cx="10820400" cy="1293028"/>
          </a:xfrm>
        </p:spPr>
        <p:txBody>
          <a:bodyPr/>
          <a:lstStyle/>
          <a:p>
            <a:pPr algn="ctr"/>
            <a:r>
              <a:rPr lang="sr-Cyrl-RS" b="1" dirty="0"/>
              <a:t>Појам научно-технолошке револуције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У току задњих 150-200 година, развој људског друштва био је праћен таквим </a:t>
            </a:r>
            <a:r>
              <a:rPr lang="ru-RU" b="1" i="1" dirty="0"/>
              <a:t>развојем производних снага </a:t>
            </a:r>
            <a:r>
              <a:rPr lang="ru-RU" i="1" dirty="0"/>
              <a:t>који је довео до стварања индустријске цивилизације</a:t>
            </a:r>
            <a:r>
              <a:rPr lang="ru-RU" i="1" dirty="0" smtClean="0"/>
              <a:t>.</a:t>
            </a:r>
            <a:endParaRPr lang="en-GB" i="1" dirty="0" smtClean="0"/>
          </a:p>
          <a:p>
            <a:pPr algn="just"/>
            <a:r>
              <a:rPr lang="ru-RU" dirty="0"/>
              <a:t>Наиме, основ стварања те цивилизације чинила је </a:t>
            </a:r>
            <a:r>
              <a:rPr lang="ru-RU" b="1" dirty="0"/>
              <a:t>фабричко-индустријска производња,</a:t>
            </a:r>
            <a:r>
              <a:rPr lang="ru-RU" dirty="0"/>
              <a:t> стални пораст армије радника који су опслуживали машине у процесу рада. </a:t>
            </a:r>
            <a:r>
              <a:rPr lang="ru-RU" i="1" dirty="0"/>
              <a:t>Индустријска револуција, која је омогућила овакав развој цивилизаиије, одвијала се у различитим облицима. </a:t>
            </a:r>
            <a:r>
              <a:rPr lang="ru-RU" dirty="0"/>
              <a:t>Али, </a:t>
            </a:r>
            <a:r>
              <a:rPr lang="ru-RU" i="1" dirty="0"/>
              <a:t>њена суштина је иста. </a:t>
            </a:r>
            <a:r>
              <a:rPr lang="ru-RU" b="1" i="1" dirty="0"/>
              <a:t>Она је означавала непрекидни преображај средстава за производњу, а, пре свега, у основном делу производних средстава </a:t>
            </a:r>
            <a:r>
              <a:rPr lang="ru-RU" b="1" dirty="0"/>
              <a:t>- </a:t>
            </a:r>
            <a:r>
              <a:rPr lang="ru-RU" b="1" i="1" dirty="0"/>
              <a:t>у машинама. 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5694024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17838"/>
            <a:ext cx="10820400" cy="5600847"/>
          </a:xfrm>
        </p:spPr>
        <p:txBody>
          <a:bodyPr/>
          <a:lstStyle/>
          <a:p>
            <a:pPr algn="just"/>
            <a:r>
              <a:rPr lang="ru-RU" b="1" i="1" dirty="0"/>
              <a:t>И</a:t>
            </a:r>
            <a:r>
              <a:rPr lang="ru-RU" b="1" i="1" dirty="0" smtClean="0"/>
              <a:t>ндустријска цивилизациј</a:t>
            </a:r>
            <a:r>
              <a:rPr lang="en-GB" b="1" i="1" dirty="0" smtClean="0"/>
              <a:t>a</a:t>
            </a:r>
            <a:r>
              <a:rPr lang="ru-RU" i="1" dirty="0" smtClean="0"/>
              <a:t> </a:t>
            </a:r>
            <a:r>
              <a:rPr lang="ru-RU" i="1" dirty="0"/>
              <a:t>се по својим обележјима разликовала од претходног ступња развоја људског друштва. </a:t>
            </a:r>
            <a:r>
              <a:rPr lang="ru-RU" dirty="0"/>
              <a:t>И</a:t>
            </a:r>
            <a:r>
              <a:rPr lang="ru-RU" dirty="0" smtClean="0"/>
              <a:t>ндустријска </a:t>
            </a:r>
            <a:r>
              <a:rPr lang="ru-RU" dirty="0"/>
              <a:t>цивилизација се карактерише </a:t>
            </a:r>
            <a:r>
              <a:rPr lang="ru-RU" dirty="0" smtClean="0"/>
              <a:t>и по </a:t>
            </a:r>
            <a:r>
              <a:rPr lang="ru-RU" b="1" dirty="0"/>
              <a:t>променама до којих доводи у свим сферама друштвеног живота. </a:t>
            </a:r>
            <a:endParaRPr lang="en-GB" b="1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/>
              <a:t>П</a:t>
            </a:r>
            <a:r>
              <a:rPr lang="ru-RU" dirty="0" smtClean="0"/>
              <a:t>ромене </a:t>
            </a:r>
            <a:r>
              <a:rPr lang="ru-RU" dirty="0"/>
              <a:t>у развоју производних снага праћене су </a:t>
            </a:r>
            <a:r>
              <a:rPr lang="ru-RU" i="1" dirty="0"/>
              <a:t>променама у свим сферама друштвеног живота, тако да се говори </a:t>
            </a:r>
            <a:r>
              <a:rPr lang="ru-RU" b="1" i="1" dirty="0"/>
              <a:t>о промени индустријске цивилизације</a:t>
            </a:r>
            <a:r>
              <a:rPr lang="ru-RU" i="1" dirty="0"/>
              <a:t>, или о томе да се та цивилизација налази на „раскршћу, тј. да се она постепено мења и да настаје </a:t>
            </a:r>
            <a:r>
              <a:rPr lang="ru-RU" b="1" i="1" dirty="0"/>
              <a:t>постиндустријска цивилизација (постиндустријско друштво).</a:t>
            </a:r>
            <a:r>
              <a:rPr lang="ru-RU" i="1" dirty="0"/>
              <a:t> </a:t>
            </a:r>
            <a:endParaRPr lang="ru-RU" i="1" dirty="0" smtClean="0"/>
          </a:p>
          <a:p>
            <a:pPr algn="just"/>
            <a:endParaRPr lang="ru-RU" i="1" dirty="0"/>
          </a:p>
          <a:p>
            <a:pPr algn="just"/>
            <a:r>
              <a:rPr lang="ru-RU" i="1" dirty="0" smtClean="0"/>
              <a:t>Промене </a:t>
            </a:r>
            <a:r>
              <a:rPr lang="ru-RU" i="1" dirty="0"/>
              <a:t>у структури и динамици производних снага праћене одређеним променама у свим осталим сферама друштвеног живота означавају се као научно-техничка револуција.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85746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06628"/>
            <a:ext cx="10820400" cy="5712058"/>
          </a:xfrm>
        </p:spPr>
        <p:txBody>
          <a:bodyPr/>
          <a:lstStyle/>
          <a:p>
            <a:pPr algn="just"/>
            <a:r>
              <a:rPr lang="ru-RU" dirty="0"/>
              <a:t>У</a:t>
            </a:r>
            <a:r>
              <a:rPr lang="ru-RU" dirty="0" smtClean="0"/>
              <a:t>ствари</a:t>
            </a:r>
            <a:r>
              <a:rPr lang="ru-RU" dirty="0"/>
              <a:t>, научнотехничка револуција доводи </a:t>
            </a:r>
            <a:r>
              <a:rPr lang="ru-RU" dirty="0" smtClean="0"/>
              <a:t>и </a:t>
            </a:r>
            <a:r>
              <a:rPr lang="ru-RU" dirty="0"/>
              <a:t>до </a:t>
            </a:r>
            <a:r>
              <a:rPr lang="ru-RU" b="1" dirty="0"/>
              <a:t>социјалних промена </a:t>
            </a:r>
            <a:r>
              <a:rPr lang="ru-RU" dirty="0"/>
              <a:t>до </a:t>
            </a:r>
            <a:r>
              <a:rPr lang="ru-RU" dirty="0"/>
              <a:t>промена у </a:t>
            </a:r>
            <a:r>
              <a:rPr lang="ru-RU" b="1" dirty="0"/>
              <a:t>социјалној структури</a:t>
            </a:r>
            <a:r>
              <a:rPr lang="ru-RU" dirty="0"/>
              <a:t>, до </a:t>
            </a:r>
            <a:r>
              <a:rPr lang="ru-RU" b="1" dirty="0"/>
              <a:t>промена у начину живота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pPr algn="just"/>
            <a:endParaRPr lang="en-GB" dirty="0" smtClean="0"/>
          </a:p>
          <a:p>
            <a:pPr algn="just"/>
            <a:r>
              <a:rPr lang="ru-RU" dirty="0"/>
              <a:t>Може се слободно рећи да постоји сагласност у томе да се суштина научнотехничке револуција састоји: </a:t>
            </a:r>
            <a:r>
              <a:rPr lang="ru-RU" b="1" i="1" dirty="0"/>
              <a:t>у променама у средствима рада </a:t>
            </a:r>
            <a:r>
              <a:rPr lang="ru-RU" dirty="0"/>
              <a:t>које означавају превазилажење механичких </a:t>
            </a:r>
            <a:r>
              <a:rPr lang="ru-RU" dirty="0" smtClean="0"/>
              <a:t>машина, </a:t>
            </a:r>
            <a:r>
              <a:rPr lang="ru-RU" b="1" dirty="0" smtClean="0"/>
              <a:t>у </a:t>
            </a:r>
            <a:r>
              <a:rPr lang="ru-RU" b="1" i="1" dirty="0"/>
              <a:t>променама у предметима рада </a:t>
            </a:r>
            <a:r>
              <a:rPr lang="ru-RU" dirty="0"/>
              <a:t>праћених процесом хемизације предмета </a:t>
            </a:r>
            <a:r>
              <a:rPr lang="ru-RU" dirty="0" smtClean="0"/>
              <a:t>рада и </a:t>
            </a:r>
            <a:r>
              <a:rPr lang="ru-RU" b="1" i="1" dirty="0"/>
              <a:t>све веће искључивање човека из вршења непосредних </a:t>
            </a:r>
            <a:r>
              <a:rPr lang="ru-RU" b="1" i="1" dirty="0" smtClean="0"/>
              <a:t>функција </a:t>
            </a:r>
            <a:r>
              <a:rPr lang="ru-RU" b="1" i="1" dirty="0"/>
              <a:t>опслуживања </a:t>
            </a:r>
            <a:r>
              <a:rPr lang="ru-RU" dirty="0" smtClean="0"/>
              <a:t>и </a:t>
            </a:r>
            <a:r>
              <a:rPr lang="ru-RU" dirty="0"/>
              <a:t>пораста његове функције </a:t>
            </a:r>
            <a:r>
              <a:rPr lang="ru-RU" b="1" dirty="0"/>
              <a:t>надзора</a:t>
            </a:r>
            <a:r>
              <a:rPr lang="ru-RU" dirty="0"/>
              <a:t> и регулисања процеса </a:t>
            </a:r>
            <a:r>
              <a:rPr lang="ru-RU" dirty="0" smtClean="0"/>
              <a:t>производње и</a:t>
            </a:r>
            <a:r>
              <a:rPr lang="ru-RU" i="1" dirty="0" smtClean="0"/>
              <a:t> </a:t>
            </a:r>
            <a:r>
              <a:rPr lang="ru-RU" i="1" dirty="0"/>
              <a:t>прерастању </a:t>
            </a:r>
            <a:r>
              <a:rPr lang="ru-RU" b="1" i="1" dirty="0"/>
              <a:t>науке</a:t>
            </a:r>
            <a:r>
              <a:rPr lang="ru-RU" i="1" dirty="0"/>
              <a:t> у одлучујући елемент производних снага. </a:t>
            </a:r>
            <a:endParaRPr lang="en-GB" i="1" dirty="0" smtClean="0"/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7041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21276"/>
            <a:ext cx="10820400" cy="5897409"/>
          </a:xfrm>
        </p:spPr>
        <p:txBody>
          <a:bodyPr/>
          <a:lstStyle/>
          <a:p>
            <a:pPr algn="just"/>
            <a:endParaRPr lang="ru-RU" dirty="0" smtClean="0"/>
          </a:p>
          <a:p>
            <a:pPr algn="just"/>
            <a:r>
              <a:rPr lang="ru-RU" dirty="0" smtClean="0"/>
              <a:t>Нови </a:t>
            </a:r>
            <a:r>
              <a:rPr lang="ru-RU" dirty="0"/>
              <a:t>ступањ развоја производних снага манифестује се, пре свега, кроз развој </a:t>
            </a:r>
            <a:r>
              <a:rPr lang="ru-RU" b="1" dirty="0"/>
              <a:t>аутоматизације са кибернетском машином</a:t>
            </a:r>
            <a:r>
              <a:rPr lang="ru-RU" dirty="0"/>
              <a:t>, кроз развијање нових извора енергије, у првом реду </a:t>
            </a:r>
            <a:r>
              <a:rPr lang="ru-RU" b="1" dirty="0"/>
              <a:t>атомске</a:t>
            </a:r>
            <a:r>
              <a:rPr lang="ru-RU" dirty="0"/>
              <a:t>, </a:t>
            </a:r>
            <a:r>
              <a:rPr lang="ru-RU" dirty="0" smtClean="0"/>
              <a:t>и </a:t>
            </a:r>
            <a:r>
              <a:rPr lang="ru-RU" dirty="0"/>
              <a:t>у усавршавању средстава комуникације</a:t>
            </a:r>
            <a:r>
              <a:rPr lang="ru-RU" dirty="0" smtClean="0"/>
              <a:t>.</a:t>
            </a:r>
          </a:p>
          <a:p>
            <a:pPr algn="just"/>
            <a:endParaRPr lang="en-GB" dirty="0" smtClean="0"/>
          </a:p>
          <a:p>
            <a:pPr algn="just"/>
            <a:r>
              <a:rPr lang="ru-RU" dirty="0"/>
              <a:t>Наиме, у почетку су машине биле </a:t>
            </a:r>
            <a:r>
              <a:rPr lang="ru-RU" b="1" dirty="0"/>
              <a:t>универзалне</a:t>
            </a:r>
            <a:r>
              <a:rPr lang="ru-RU" dirty="0"/>
              <a:t>, затим </a:t>
            </a:r>
            <a:r>
              <a:rPr lang="ru-RU" b="1" dirty="0"/>
              <a:t>специјализоване</a:t>
            </a:r>
            <a:r>
              <a:rPr lang="ru-RU" dirty="0"/>
              <a:t> и на крају, </a:t>
            </a:r>
            <a:r>
              <a:rPr lang="ru-RU" b="1" dirty="0"/>
              <a:t>аутоматизоване.</a:t>
            </a:r>
            <a:r>
              <a:rPr lang="ru-RU" dirty="0"/>
              <a:t> Данас постоје потпуно аутоматизоване фабрике у којима процес производње тече скоро без учешћа </a:t>
            </a:r>
            <a:r>
              <a:rPr lang="ru-RU" dirty="0" smtClean="0"/>
              <a:t>човека.</a:t>
            </a:r>
          </a:p>
          <a:p>
            <a:pPr algn="just"/>
            <a:endParaRPr lang="ru-RU" dirty="0"/>
          </a:p>
          <a:p>
            <a:pPr algn="just"/>
            <a:r>
              <a:rPr lang="sr-Cyrl-RS" dirty="0" smtClean="0"/>
              <a:t>Овакав </a:t>
            </a:r>
            <a:r>
              <a:rPr lang="sr-Cyrl-RS" dirty="0"/>
              <a:t>развој аутоматизације био је омогућен брзим развојем </a:t>
            </a:r>
            <a:r>
              <a:rPr lang="sr-Cyrl-RS" b="1" dirty="0"/>
              <a:t>електронике</a:t>
            </a:r>
            <a:r>
              <a:rPr lang="sr-Cyrl-RS" dirty="0"/>
              <a:t> који је омогућио стварање кибернетске машине, која је, даље, довела до развоја свих чинилаца производње</a:t>
            </a:r>
            <a:r>
              <a:rPr lang="sr-Cyrl-RS" dirty="0" smtClean="0"/>
              <a:t>.</a:t>
            </a:r>
            <a:endParaRPr lang="en-GB" dirty="0" smtClean="0"/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77269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57200"/>
            <a:ext cx="10820400" cy="5761485"/>
          </a:xfrm>
        </p:spPr>
        <p:txBody>
          <a:bodyPr/>
          <a:lstStyle/>
          <a:p>
            <a:pPr algn="just"/>
            <a:endParaRPr lang="ru-RU" b="1" dirty="0" smtClean="0"/>
          </a:p>
          <a:p>
            <a:pPr algn="just"/>
            <a:endParaRPr lang="ru-RU" b="1" dirty="0"/>
          </a:p>
          <a:p>
            <a:pPr algn="just"/>
            <a:r>
              <a:rPr lang="ru-RU" b="1" dirty="0" smtClean="0"/>
              <a:t>Промене </a:t>
            </a:r>
            <a:r>
              <a:rPr lang="ru-RU" b="1" dirty="0"/>
              <a:t>у оруђима рада и предмету рада позитивно су се одразиле на развој средстава производње, комуникације и транспорта, чије усавршавање је омогућило даљи развој оруђа и предмета рада</a:t>
            </a:r>
            <a:r>
              <a:rPr lang="ru-RU" b="1" dirty="0" smtClean="0"/>
              <a:t>.</a:t>
            </a:r>
          </a:p>
          <a:p>
            <a:pPr algn="just"/>
            <a:endParaRPr lang="ru-RU" b="1" dirty="0"/>
          </a:p>
          <a:p>
            <a:pPr marL="0" indent="0" algn="just">
              <a:buNone/>
            </a:pPr>
            <a:endParaRPr lang="en-GB" b="1" dirty="0" smtClean="0"/>
          </a:p>
          <a:p>
            <a:pPr algn="just"/>
            <a:r>
              <a:rPr lang="ru-RU" b="1" dirty="0"/>
              <a:t>Са трећом технолошком револуцијом, чију срж представља </a:t>
            </a:r>
            <a:r>
              <a:rPr lang="ru-RU" b="1" dirty="0" smtClean="0"/>
              <a:t>микроелектроника, </a:t>
            </a:r>
            <a:r>
              <a:rPr lang="ru-RU" dirty="0"/>
              <a:t>настаје и развија се </a:t>
            </a:r>
            <a:r>
              <a:rPr lang="ru-RU" i="1" dirty="0"/>
              <a:t>информацијска технологија </a:t>
            </a:r>
            <a:r>
              <a:rPr lang="ru-RU" dirty="0"/>
              <a:t>у којој рад све више зависи од </a:t>
            </a:r>
            <a:r>
              <a:rPr lang="ru-RU" b="1" dirty="0"/>
              <a:t>рачунара</a:t>
            </a:r>
            <a:r>
              <a:rPr lang="ru-RU" dirty="0"/>
              <a:t>, тако да „интелигентна – технологија компјутерског система замењује индивидуалне процене алгоритмима и правилима одлучивања. </a:t>
            </a:r>
            <a:endParaRPr lang="en-GB" dirty="0" smtClean="0"/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22895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95416"/>
            <a:ext cx="10820400" cy="5823269"/>
          </a:xfrm>
        </p:spPr>
        <p:txBody>
          <a:bodyPr/>
          <a:lstStyle/>
          <a:p>
            <a:pPr algn="just"/>
            <a:r>
              <a:rPr lang="ru-RU" dirty="0" smtClean="0"/>
              <a:t>У социологији </a:t>
            </a:r>
            <a:r>
              <a:rPr lang="ru-RU" dirty="0"/>
              <a:t>су настале теорије о настанку </a:t>
            </a:r>
            <a:r>
              <a:rPr lang="ru-RU" b="1" dirty="0"/>
              <a:t>постиндустријског и информатичког друштва</a:t>
            </a:r>
            <a:r>
              <a:rPr lang="ru-RU" dirty="0" smtClean="0"/>
              <a:t>.</a:t>
            </a:r>
            <a:endParaRPr lang="en-GB" dirty="0" smtClean="0"/>
          </a:p>
          <a:p>
            <a:pPr algn="just"/>
            <a:r>
              <a:rPr lang="ru-RU" dirty="0"/>
              <a:t>Као битне одлике постиндустријског друштва, по којима се оно разликује од индустријског друштва </a:t>
            </a:r>
            <a:r>
              <a:rPr lang="ru-RU" b="1" dirty="0"/>
              <a:t>Ален Турен </a:t>
            </a:r>
            <a:r>
              <a:rPr lang="ru-RU" dirty="0"/>
              <a:t>наводи: </a:t>
            </a:r>
            <a:r>
              <a:rPr lang="ru-RU" b="1" dirty="0"/>
              <a:t>економске одлике</a:t>
            </a:r>
            <a:r>
              <a:rPr lang="ru-RU" dirty="0"/>
              <a:t> и економске борбе губе аутономно и централно место: основна улагања су концентрисана на нивоу </a:t>
            </a:r>
            <a:r>
              <a:rPr lang="ru-RU" b="1" dirty="0"/>
              <a:t>управљања производњом</a:t>
            </a:r>
            <a:r>
              <a:rPr lang="ru-RU" dirty="0"/>
              <a:t>, а не на нивоу организације рада; смањивање улоге друштвене репродукције и раст самопроизвођења друштва; дезинтеграција државе у њеним разним секторима „функцијама” централно место више не заузима супротност рада и капитала односно експлоатације, па тиме и раднички покрет, сукоби се померају из сфере експлоатације ка отуђењу и доминацији, односно </a:t>
            </a:r>
            <a:r>
              <a:rPr lang="ru-RU" b="1" dirty="0"/>
              <a:t>ка политичкој и културној сфери</a:t>
            </a:r>
            <a:r>
              <a:rPr lang="ru-RU" dirty="0"/>
              <a:t>: појава нових друштвених покрета који воде борбу са технократијом око контроле постиндустријског друштва (око модела образовања, акумулације и културе).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39787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93124"/>
            <a:ext cx="10820400" cy="5625561"/>
          </a:xfrm>
        </p:spPr>
        <p:txBody>
          <a:bodyPr>
            <a:normAutofit/>
          </a:bodyPr>
          <a:lstStyle/>
          <a:p>
            <a:pPr algn="just"/>
            <a:endParaRPr lang="ru-RU" b="1" dirty="0" smtClean="0"/>
          </a:p>
          <a:p>
            <a:pPr algn="just"/>
            <a:r>
              <a:rPr lang="ru-RU" b="1" dirty="0" smtClean="0"/>
              <a:t>Информатичко </a:t>
            </a:r>
            <a:r>
              <a:rPr lang="ru-RU" b="1" dirty="0"/>
              <a:t>друштво </a:t>
            </a:r>
            <a:r>
              <a:rPr lang="ru-RU" dirty="0"/>
              <a:t>се у социолошкој литератури одређује као друштво које се заснива на новим (интелектуалним) технологијама које настају са информацијском револуцијом чије језгро чини </a:t>
            </a:r>
            <a:r>
              <a:rPr lang="ru-RU" dirty="0" smtClean="0"/>
              <a:t>пар</a:t>
            </a:r>
            <a:r>
              <a:rPr lang="en-GB" dirty="0" smtClean="0"/>
              <a:t> </a:t>
            </a:r>
            <a:r>
              <a:rPr lang="ru-RU" b="1" dirty="0" smtClean="0"/>
              <a:t>компјутер </a:t>
            </a:r>
            <a:r>
              <a:rPr lang="ru-RU" b="1" dirty="0"/>
              <a:t>- информација. </a:t>
            </a:r>
            <a:endParaRPr lang="ru-RU" b="1" dirty="0" smtClean="0"/>
          </a:p>
          <a:p>
            <a:pPr marL="0" indent="0" algn="just">
              <a:buNone/>
            </a:pPr>
            <a:endParaRPr lang="ru-RU" b="1" dirty="0"/>
          </a:p>
          <a:p>
            <a:pPr algn="just"/>
            <a:r>
              <a:rPr lang="ru-RU" b="1" dirty="0"/>
              <a:t>П</a:t>
            </a:r>
            <a:r>
              <a:rPr lang="ru-RU" b="1" dirty="0" smtClean="0"/>
              <a:t>остиндустријска </a:t>
            </a:r>
            <a:r>
              <a:rPr lang="ru-RU" b="1" dirty="0"/>
              <a:t>и информатичка цивилизација</a:t>
            </a:r>
            <a:r>
              <a:rPr lang="ru-RU" dirty="0"/>
              <a:t>, </a:t>
            </a:r>
            <a:r>
              <a:rPr lang="ru-RU" dirty="0" smtClean="0"/>
              <a:t>праћена </a:t>
            </a:r>
            <a:r>
              <a:rPr lang="ru-RU" dirty="0"/>
              <a:t>је не само позитивним већ и негативним појавама у друштву. Дошло је до повећања </a:t>
            </a:r>
            <a:r>
              <a:rPr lang="ru-RU" b="1" dirty="0"/>
              <a:t>незапослености, деквалификације радне снаге и смањења способности, маштовитости и осиромашења друштвености човека</a:t>
            </a:r>
            <a:r>
              <a:rPr lang="ru-RU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06414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57200"/>
            <a:ext cx="10820400" cy="5761485"/>
          </a:xfrm>
        </p:spPr>
        <p:txBody>
          <a:bodyPr/>
          <a:lstStyle/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У </a:t>
            </a:r>
            <a:r>
              <a:rPr lang="ru-RU" dirty="0"/>
              <a:t>ери нове технолошке револуције, гигантски пораст научног потенцијала, достигнућа науке и до сада невиђени продор нових производних снага из темеља мењају начин производње, услове и начнн живота, људске представе и навике.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7970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104</TotalTime>
  <Words>1355</Words>
  <Application>Microsoft Office PowerPoint</Application>
  <PresentationFormat>Widescreen</PresentationFormat>
  <Paragraphs>61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Century Gothic</vt:lpstr>
      <vt:lpstr>Vapor Trail</vt:lpstr>
      <vt:lpstr>               Научно-технолошка револуција</vt:lpstr>
      <vt:lpstr>Појам научно-технолошке револуције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Социјалне импликације научно-технолошке револуције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Научно-технолошка револуција и њене социјалне и еколошке импликације</dc:title>
  <dc:creator>Microsoft account</dc:creator>
  <cp:lastModifiedBy>Ivana Ilić Krstić</cp:lastModifiedBy>
  <cp:revision>16</cp:revision>
  <dcterms:created xsi:type="dcterms:W3CDTF">2022-12-11T20:26:22Z</dcterms:created>
  <dcterms:modified xsi:type="dcterms:W3CDTF">2023-12-11T08:19:28Z</dcterms:modified>
</cp:coreProperties>
</file>